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307" r:id="rId2"/>
    <p:sldId id="279" r:id="rId3"/>
    <p:sldId id="308" r:id="rId4"/>
    <p:sldId id="315" r:id="rId5"/>
    <p:sldId id="309" r:id="rId6"/>
    <p:sldId id="298" r:id="rId7"/>
    <p:sldId id="312" r:id="rId8"/>
    <p:sldId id="313" r:id="rId9"/>
    <p:sldId id="310" r:id="rId10"/>
    <p:sldId id="316" r:id="rId11"/>
    <p:sldId id="317" r:id="rId12"/>
    <p:sldId id="318" r:id="rId13"/>
    <p:sldId id="319" r:id="rId14"/>
    <p:sldId id="320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8"/>
    <a:srgbClr val="FFFFFF"/>
    <a:srgbClr val="9941DD"/>
    <a:srgbClr val="FFDFDB"/>
    <a:srgbClr val="6578A0"/>
    <a:srgbClr val="6A5DA0"/>
    <a:srgbClr val="ED7D31"/>
    <a:srgbClr val="FFF2CC"/>
    <a:srgbClr val="FFE8DE"/>
    <a:srgbClr val="F2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8"/>
    <p:restoredTop sz="83723"/>
  </p:normalViewPr>
  <p:slideViewPr>
    <p:cSldViewPr snapToGrid="0" snapToObjects="1">
      <p:cViewPr>
        <p:scale>
          <a:sx n="100" d="100"/>
          <a:sy n="100" d="100"/>
        </p:scale>
        <p:origin x="4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7347B-D752-D647-BD50-7737824B5B78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5D09A-FC64-4A40-87D0-37623C00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1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229c6ff7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229c6ff7a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6229c6ff7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2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6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900" dirty="0"/>
              <a:t>Safe to (prepare and) handle without specialist facilities</a:t>
            </a:r>
          </a:p>
          <a:p>
            <a:r>
              <a:rPr lang="en-GB" sz="900" dirty="0"/>
              <a:t>Base components are widely available from commercial chemical vendors, with known intra- and inter-batch variation</a:t>
            </a:r>
          </a:p>
          <a:p>
            <a:r>
              <a:rPr lang="en-GB" sz="900" dirty="0"/>
              <a:t>Ease of purchase and/or fabrication</a:t>
            </a:r>
          </a:p>
          <a:p>
            <a:r>
              <a:rPr lang="en-GB" sz="900" dirty="0"/>
              <a:t>Ease of cleaning and/or maintenance</a:t>
            </a:r>
          </a:p>
          <a:p>
            <a:r>
              <a:rPr lang="en-GB" sz="900" dirty="0"/>
              <a:t>Long-term mechanical durability and temporal stability</a:t>
            </a:r>
          </a:p>
          <a:p>
            <a:r>
              <a:rPr lang="en-GB" sz="900" dirty="0"/>
              <a:t>Potential for re-calibration (checking properties against a gold standard)</a:t>
            </a:r>
          </a:p>
          <a:p>
            <a:r>
              <a:rPr lang="en-GB" sz="900" dirty="0"/>
              <a:t>Controllable (and biologically relevant) and optical parameters</a:t>
            </a:r>
          </a:p>
          <a:p>
            <a:r>
              <a:rPr lang="en-GB" sz="900" dirty="0"/>
              <a:t>Controllable (and biologically relevant) acoustic properties</a:t>
            </a:r>
          </a:p>
          <a:p>
            <a:r>
              <a:rPr lang="en-GB" sz="900" dirty="0"/>
              <a:t>Low propensity for photobleaching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Available of materials</a:t>
            </a:r>
          </a:p>
          <a:p>
            <a:pPr rtl="0"/>
            <a:r>
              <a:rPr lang="en-GB" dirty="0"/>
              <a:t>More standardised materials – CAS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5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1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background of the phantom should have the following optical properties defined at 800 nm wavelength:</a:t>
            </a:r>
            <a:endParaRPr lang="en-US" b="0" dirty="0">
              <a:effectLst/>
            </a:endParaRP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Absorption coefficient (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0.1 cm</a:t>
            </a:r>
            <a:r>
              <a:rPr lang="en-US" sz="9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 scattering coefficient (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’): 10 cm</a:t>
            </a:r>
            <a:r>
              <a:rPr lang="en-US" sz="9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phantom inclusions/targets (except sub-resolution point/line targets) will be designed to mimic blood absorption, at least at a few specific wavelengths:</a:t>
            </a:r>
            <a:endParaRPr lang="en-US" b="0" dirty="0">
              <a:effectLst/>
            </a:endParaRP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750 nm (near the deoxyhemoglobin peak at 758 nm)</a:t>
            </a: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 nm (isosbestic point of hemoglobin)</a:t>
            </a: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850 nm (just after isosbestic point)</a:t>
            </a: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1064 nm (many systems use fundamental wavelength of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Nd:YAG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lasers)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biologically relevant properties include the scattering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anistropy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g, which is included within the reduced scattering coefficient (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=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(1-g)), and the refractive index, n. However, these are considered to be less critical parameters than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900" b="0" i="0" u="none" strike="noStrike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phantom design.</a:t>
            </a:r>
            <a:endParaRPr lang="en-US" b="0" dirty="0">
              <a:effectLst/>
            </a:endParaRPr>
          </a:p>
          <a:p>
            <a:pPr rtl="0" fontAlgn="base"/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Acoustic properties</a:t>
            </a:r>
          </a:p>
          <a:p>
            <a:pPr rtl="0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phantom acoustic properties of interest are:</a:t>
            </a:r>
            <a:endParaRPr lang="en-US" b="0" dirty="0">
              <a:effectLst/>
            </a:endParaRP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of sound: aim for a value close to the ultrasound standard of 1540 m/s;</a:t>
            </a:r>
          </a:p>
          <a:p>
            <a:pPr rtl="0" fontAlgn="base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Acoustic attenuation: aim for a value close to 1 dB/cm/MHz as in tissue within a frequency range of 2 - 15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MHz.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ultrasound non-linearity parameter (B/A) is ignored at this level.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5D09A-FC64-4A40-87D0-37623C0009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42591"/>
            <a:ext cx="6858000" cy="1100759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D876CA-B0E5-3146-9BAA-AE6FA28F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617" y="783771"/>
            <a:ext cx="5146766" cy="1319348"/>
          </a:xfrm>
        </p:spPr>
        <p:txBody>
          <a:bodyPr/>
          <a:lstStyle>
            <a:lvl1pPr algn="ctr">
              <a:lnSpc>
                <a:spcPct val="114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A18F82-6209-744A-AF04-59AA343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192D34-A0FA-484D-8995-311E9ABA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1E096-EC4C-EB43-81F1-F0A655FFC538}"/>
              </a:ext>
            </a:extLst>
          </p:cNvPr>
          <p:cNvSpPr/>
          <p:nvPr userDrawn="1"/>
        </p:nvSpPr>
        <p:spPr>
          <a:xfrm>
            <a:off x="0" y="4632724"/>
            <a:ext cx="6900530" cy="510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E30D1D-A2C9-114A-A26D-11492B387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4645112"/>
            <a:ext cx="28512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0F12EE-C684-B44C-8217-C82C934847EA}"/>
              </a:ext>
            </a:extLst>
          </p:cNvPr>
          <p:cNvSpPr/>
          <p:nvPr userDrawn="1"/>
        </p:nvSpPr>
        <p:spPr>
          <a:xfrm>
            <a:off x="0" y="4456386"/>
            <a:ext cx="9144000" cy="687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35120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98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0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54F27-AA20-6A43-A38B-CE30DB1352ED}"/>
              </a:ext>
            </a:extLst>
          </p:cNvPr>
          <p:cNvSpPr/>
          <p:nvPr userDrawn="1"/>
        </p:nvSpPr>
        <p:spPr>
          <a:xfrm>
            <a:off x="0" y="626981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F91F-A23E-8247-BE4F-E140E2E3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5E7F-D400-1E45-9ED4-D3A0CE5A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6EC93-4C72-C248-9A0F-28957F0D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40CF4-D0B6-9E4B-A4B7-C74DA7C7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7393-1631-C84F-936F-02CECC45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7A271-95F2-EE4D-B933-955A2EA8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B1CBF-5301-404F-85A3-A72E8BDF273D}"/>
              </a:ext>
            </a:extLst>
          </p:cNvPr>
          <p:cNvSpPr/>
          <p:nvPr userDrawn="1"/>
        </p:nvSpPr>
        <p:spPr>
          <a:xfrm>
            <a:off x="0" y="626981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40730-706E-9743-8F10-E09F4BF3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71E98-A7B6-3A46-AB07-59CA3AFE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3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2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771F3B-3E78-1148-B212-ABDDEC3F81E3}"/>
              </a:ext>
            </a:extLst>
          </p:cNvPr>
          <p:cNvSpPr/>
          <p:nvPr userDrawn="1"/>
        </p:nvSpPr>
        <p:spPr>
          <a:xfrm>
            <a:off x="0" y="626981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2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858028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9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8F44F9-3E37-7B4D-809E-844DD634D89A}"/>
              </a:ext>
            </a:extLst>
          </p:cNvPr>
          <p:cNvSpPr/>
          <p:nvPr userDrawn="1"/>
        </p:nvSpPr>
        <p:spPr>
          <a:xfrm>
            <a:off x="0" y="626981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259F1-82F8-5B4B-AB53-19D78E1F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94656B-41AE-0845-852D-1B0876E3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9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(long)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"/>
            <a:ext cx="7886700" cy="8513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this is a longer title than usual so we will stretch the title 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10265-09D0-C44D-A728-572A95749810}"/>
              </a:ext>
            </a:extLst>
          </p:cNvPr>
          <p:cNvSpPr/>
          <p:nvPr userDrawn="1"/>
        </p:nvSpPr>
        <p:spPr>
          <a:xfrm>
            <a:off x="0" y="805657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968B8-91BE-2547-A457-64505056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50761-BD30-2447-96B3-B8009138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(long)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"/>
            <a:ext cx="7886700" cy="8513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this is a longer title than usual so we will stretch the title 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10265-09D0-C44D-A728-572A95749810}"/>
              </a:ext>
            </a:extLst>
          </p:cNvPr>
          <p:cNvSpPr/>
          <p:nvPr userDrawn="1"/>
        </p:nvSpPr>
        <p:spPr>
          <a:xfrm>
            <a:off x="0" y="805657"/>
            <a:ext cx="9144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968B8-91BE-2547-A457-64505056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50761-BD30-2447-96B3-B8009138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CCAB0-84FF-2747-9609-374B66C817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4645112"/>
            <a:ext cx="28512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767F-F1B0-6C44-9BCF-7A5EC7C8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207EF-DF4E-8B46-9F9F-C922EABB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B4F60E-8E3F-A042-A0D8-8B2DF0C1325F}"/>
              </a:ext>
            </a:extLst>
          </p:cNvPr>
          <p:cNvSpPr/>
          <p:nvPr userDrawn="1"/>
        </p:nvSpPr>
        <p:spPr>
          <a:xfrm>
            <a:off x="0" y="4632724"/>
            <a:ext cx="9144000" cy="510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06377"/>
            <a:ext cx="7886700" cy="408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93305"/>
            <a:ext cx="7886700" cy="353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16091" y="4747188"/>
            <a:ext cx="599259" cy="287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02582" y="4747188"/>
            <a:ext cx="431074" cy="287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39CACE05-41A5-CE4D-9AD6-6F86C0D276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05B24-89EE-A848-B076-3AEF436BB5DF}"/>
              </a:ext>
            </a:extLst>
          </p:cNvPr>
          <p:cNvSpPr/>
          <p:nvPr userDrawn="1"/>
        </p:nvSpPr>
        <p:spPr>
          <a:xfrm>
            <a:off x="0" y="6502401"/>
            <a:ext cx="9144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5F048-5EA4-0C45-908D-7E870E8EF5A6}"/>
              </a:ext>
            </a:extLst>
          </p:cNvPr>
          <p:cNvSpPr/>
          <p:nvPr userDrawn="1"/>
        </p:nvSpPr>
        <p:spPr>
          <a:xfrm>
            <a:off x="152400" y="6654801"/>
            <a:ext cx="9144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80922-2FF4-F84F-8B17-FAFFA8AF5B48}"/>
              </a:ext>
            </a:extLst>
          </p:cNvPr>
          <p:cNvSpPr/>
          <p:nvPr userDrawn="1"/>
        </p:nvSpPr>
        <p:spPr>
          <a:xfrm>
            <a:off x="304800" y="6807201"/>
            <a:ext cx="9144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649531-AC4E-164E-87E6-55EE0AF6D4C7}"/>
              </a:ext>
            </a:extLst>
          </p:cNvPr>
          <p:cNvSpPr/>
          <p:nvPr userDrawn="1"/>
        </p:nvSpPr>
        <p:spPr>
          <a:xfrm>
            <a:off x="457200" y="6959601"/>
            <a:ext cx="9144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D2652-5173-634E-BB61-CBC2FB43EBFB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8650" y="4645112"/>
            <a:ext cx="10611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3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716" r:id="rId8"/>
    <p:sldLayoutId id="2147483667" r:id="rId9"/>
    <p:sldLayoutId id="2147483715" r:id="rId10"/>
    <p:sldLayoutId id="2147483668" r:id="rId11"/>
    <p:sldLayoutId id="2147483669" r:id="rId12"/>
    <p:sldLayoutId id="2147483670" r:id="rId13"/>
    <p:sldLayoutId id="2147483671" r:id="rId14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94514" y="3642691"/>
            <a:ext cx="6858000" cy="110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James Joseph and Joanna Brunker</a:t>
            </a:r>
            <a:endParaRPr dirty="0"/>
          </a:p>
        </p:txBody>
      </p:sp>
      <p:sp>
        <p:nvSpPr>
          <p:cNvPr id="103" name="Google Shape;103;p1"/>
          <p:cNvSpPr txBox="1">
            <a:spLocks noGrp="1"/>
          </p:cNvSpPr>
          <p:nvPr>
            <p:ph type="title"/>
          </p:nvPr>
        </p:nvSpPr>
        <p:spPr>
          <a:xfrm>
            <a:off x="592427" y="1431329"/>
            <a:ext cx="8062175" cy="184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Current Progress of the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Phantom Development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Theme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C9D9-50C9-4532-A880-78A97D28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optical and acoustic properties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8C1D-66C5-44FD-83AB-4809ED35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DA546-FF0C-4E32-B2AC-977D3CA9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54F95-1239-4AEF-8D6E-3F76935F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7" y="2623931"/>
            <a:ext cx="5629273" cy="1734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28BF6-EB34-4BED-A29C-CDE4BCD9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70" y="785474"/>
            <a:ext cx="5028382" cy="1838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254F3-9E91-45EF-8539-F07C3E8D4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" r="51869"/>
          <a:stretch/>
        </p:blipFill>
        <p:spPr>
          <a:xfrm>
            <a:off x="6181292" y="785475"/>
            <a:ext cx="2069573" cy="1824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83F3A-40EF-426C-AB35-86F7457A7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86" r="7220"/>
          <a:stretch/>
        </p:blipFill>
        <p:spPr>
          <a:xfrm>
            <a:off x="6023345" y="2655481"/>
            <a:ext cx="22686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34DA-A937-FD45-909E-B442130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695580E-33F1-D648-9B62-A9C013A1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B930D7-D434-4380-9F3C-A312D36A0866}"/>
              </a:ext>
            </a:extLst>
          </p:cNvPr>
          <p:cNvSpPr txBox="1">
            <a:spLocks/>
          </p:cNvSpPr>
          <p:nvPr/>
        </p:nvSpPr>
        <p:spPr>
          <a:xfrm>
            <a:off x="2990601" y="1333970"/>
            <a:ext cx="5043055" cy="2930624"/>
          </a:xfrm>
          <a:prstGeom prst="rect">
            <a:avLst/>
          </a:prstGeom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Standardised phantom development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+mj-lt"/>
              </a:rPr>
              <a:t>Perform consortium wide tests</a:t>
            </a:r>
          </a:p>
          <a:p>
            <a:pPr>
              <a:lnSpc>
                <a:spcPct val="100000"/>
              </a:lnSpc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B7098-CF85-4440-9ADE-D6E489DE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6" y="2507014"/>
            <a:ext cx="1886083" cy="188608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05464BF-652F-49E4-A0BE-1C02C4BC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B6FC1-DD51-4D15-8292-8B91B746BA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981216" y="1051253"/>
            <a:ext cx="1152244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8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79EA-6505-45F3-BE10-CE536818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Multicenter  fabrication of a base material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7ADAF-49D9-4E34-B6F2-CEC56273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0601E-83F3-4892-B973-B9A95F1F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1D998-DECA-4445-A6BC-30BFD7CC9EB7}"/>
              </a:ext>
            </a:extLst>
          </p:cNvPr>
          <p:cNvSpPr txBox="1">
            <a:spLocks/>
          </p:cNvSpPr>
          <p:nvPr/>
        </p:nvSpPr>
        <p:spPr>
          <a:xfrm>
            <a:off x="628650" y="980661"/>
            <a:ext cx="6346385" cy="36520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methodology for fabricating a mineral oil-polymer composite base material was distributed to </a:t>
            </a:r>
            <a:r>
              <a:rPr lang="en-US" b="1" dirty="0"/>
              <a:t>12</a:t>
            </a:r>
            <a:r>
              <a:rPr lang="en-US" dirty="0"/>
              <a:t> participants.</a:t>
            </a:r>
          </a:p>
          <a:p>
            <a:endParaRPr lang="en-US" dirty="0"/>
          </a:p>
          <a:p>
            <a:r>
              <a:rPr lang="en-US" dirty="0"/>
              <a:t>Guide the respective laboratories to set up methodology to fabricate a future recommended IPASC recipe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Help the community to assess the reliability of manufacture of the base material </a:t>
            </a:r>
          </a:p>
          <a:p>
            <a:endParaRPr lang="en-US" dirty="0"/>
          </a:p>
          <a:p>
            <a:r>
              <a:rPr lang="en-US" dirty="0"/>
              <a:t>Protocol to fabricate phantoms with defined optical and acoustic properties will be distributed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7B507-CBC3-4066-9CFF-60730E53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365" y="1197899"/>
            <a:ext cx="1583770" cy="1373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51DA5-D5EE-48A6-936C-25414F33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65" y="2806692"/>
            <a:ext cx="1583770" cy="14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F14B-6CFB-4496-9D3A-6F79E94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Development Theme – Discussion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61689-4C94-4B38-B506-9832B4B8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030D7-1892-4803-81A2-1B2E6B35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C6EBAF-F95D-4BF6-A7C7-D05AFCF84E5A}"/>
              </a:ext>
            </a:extLst>
          </p:cNvPr>
          <p:cNvSpPr txBox="1">
            <a:spLocks/>
          </p:cNvSpPr>
          <p:nvPr/>
        </p:nvSpPr>
        <p:spPr>
          <a:xfrm>
            <a:off x="628650" y="980661"/>
            <a:ext cx="7933911" cy="3652063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Geometries and target inclusions required</a:t>
            </a:r>
          </a:p>
          <a:p>
            <a:endParaRPr lang="en-US" dirty="0"/>
          </a:p>
          <a:p>
            <a:r>
              <a:rPr lang="en-US" dirty="0"/>
              <a:t>Tunable vs static optical and acoustic properties</a:t>
            </a:r>
          </a:p>
          <a:p>
            <a:endParaRPr lang="en-US" dirty="0"/>
          </a:p>
          <a:p>
            <a:r>
              <a:rPr lang="en-US" dirty="0"/>
              <a:t>Tuning acoustic scattering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 center data processing and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8C4D-1BE7-4FF0-B66C-AA7B307E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 - Outcome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A3AE1-1832-4325-BC5C-22EB3BB1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B63B6-48BC-4C13-9A14-BBA3C611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0C80D3-C622-4C9F-B545-21E709101160}"/>
              </a:ext>
            </a:extLst>
          </p:cNvPr>
          <p:cNvSpPr txBox="1">
            <a:spLocks/>
          </p:cNvSpPr>
          <p:nvPr/>
        </p:nvSpPr>
        <p:spPr>
          <a:xfrm>
            <a:off x="628650" y="980661"/>
            <a:ext cx="7943849" cy="362943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Geometries and target inclusions required- System specific phantom geometry, target inclusions to analyze spatial resolution, Sensitivity w.r.t depth, SNR </a:t>
            </a:r>
            <a:r>
              <a:rPr lang="en-US" dirty="0" err="1"/>
              <a:t>etc</a:t>
            </a:r>
            <a:r>
              <a:rPr lang="en-US" dirty="0"/>
              <a:t>; feedback to SD</a:t>
            </a:r>
          </a:p>
          <a:p>
            <a:pPr lvl="1"/>
            <a:r>
              <a:rPr lang="en-US" dirty="0"/>
              <a:t>Final decision: Wire/mono filaments nylon? Able to sustain high heat, ~100 um</a:t>
            </a:r>
          </a:p>
          <a:p>
            <a:endParaRPr lang="en-US" dirty="0"/>
          </a:p>
          <a:p>
            <a:r>
              <a:rPr lang="en-US" dirty="0"/>
              <a:t>Tunable vs static optical and acoustic properties – Static properties for benchmarking phantom and tunable for application specific</a:t>
            </a:r>
          </a:p>
          <a:p>
            <a:pPr lvl="1"/>
            <a:r>
              <a:rPr lang="en-US" dirty="0"/>
              <a:t>Phantom needs to be tested at different temperatures</a:t>
            </a:r>
          </a:p>
          <a:p>
            <a:pPr lvl="1"/>
            <a:r>
              <a:rPr lang="en-US" dirty="0"/>
              <a:t>Stability at temperature, ship with a thermometer with a max/min reading? Feedback from SD</a:t>
            </a:r>
          </a:p>
          <a:p>
            <a:endParaRPr lang="en-US" dirty="0"/>
          </a:p>
          <a:p>
            <a:r>
              <a:rPr lang="en-US" dirty="0"/>
              <a:t>Tuning acoustic scattering – Avoid for system benchmarking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 center data processing and analysis – Leeds, NPL and Cambridge to get involved, get data ready for SPIE</a:t>
            </a:r>
          </a:p>
          <a:p>
            <a:endParaRPr lang="en-US" dirty="0"/>
          </a:p>
          <a:p>
            <a:r>
              <a:rPr lang="en-US" dirty="0"/>
              <a:t>Multi-center fabrication of base material and multi-center fabrication of image quality phantoms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229c6ff7a_0_77"/>
          <p:cNvSpPr txBox="1">
            <a:spLocks noGrp="1"/>
          </p:cNvSpPr>
          <p:nvPr>
            <p:ph type="sldNum" idx="12"/>
          </p:nvPr>
        </p:nvSpPr>
        <p:spPr>
          <a:xfrm>
            <a:off x="7602582" y="4747188"/>
            <a:ext cx="431100" cy="28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452" name="Google Shape;452;g6229c6ff7a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74" y="799250"/>
            <a:ext cx="6302250" cy="35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0BB-1BF3-6644-859A-F29E46D2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8335736" cy="851376"/>
          </a:xfrm>
        </p:spPr>
        <p:txBody>
          <a:bodyPr/>
          <a:lstStyle/>
          <a:p>
            <a:r>
              <a:rPr lang="en-GB" dirty="0"/>
              <a:t>Phantom Development theme aims to develop stable PAI image quality phantoms with defined optical and acoustic properties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34DA-A937-FD45-909E-B442130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695580E-33F1-D648-9B62-A9C013A1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B930D7-D434-4380-9F3C-A312D36A0866}"/>
              </a:ext>
            </a:extLst>
          </p:cNvPr>
          <p:cNvSpPr txBox="1">
            <a:spLocks/>
          </p:cNvSpPr>
          <p:nvPr/>
        </p:nvSpPr>
        <p:spPr>
          <a:xfrm>
            <a:off x="2990601" y="1333970"/>
            <a:ext cx="5043055" cy="2930624"/>
          </a:xfrm>
          <a:prstGeom prst="rect">
            <a:avLst/>
          </a:prstGeom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+mj-lt"/>
              </a:rPr>
              <a:t>Standardised phantom development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+mj-lt"/>
              </a:rPr>
              <a:t>Perform consortium wide tests</a:t>
            </a:r>
          </a:p>
          <a:p>
            <a:pPr>
              <a:lnSpc>
                <a:spcPct val="100000"/>
              </a:lnSpc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B7098-CF85-4440-9ADE-D6E489DE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7" y="2507015"/>
            <a:ext cx="1673436" cy="167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A12637-A78A-4EA5-8E2C-532616FC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16" y="1051253"/>
            <a:ext cx="1152244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0BB-1BF3-6644-859A-F29E46D2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8335736" cy="851376"/>
          </a:xfrm>
        </p:spPr>
        <p:txBody>
          <a:bodyPr/>
          <a:lstStyle/>
          <a:p>
            <a:r>
              <a:rPr lang="en-GB" dirty="0"/>
              <a:t>Develop stable PAI image quality phantoms with defined optical and acoustic properties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34DA-A937-FD45-909E-B4421303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695580E-33F1-D648-9B62-A9C013A1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CC656BD-3437-4FE6-B51C-7C275E1C2D00}"/>
              </a:ext>
            </a:extLst>
          </p:cNvPr>
          <p:cNvSpPr txBox="1">
            <a:spLocks/>
          </p:cNvSpPr>
          <p:nvPr/>
        </p:nvSpPr>
        <p:spPr>
          <a:xfrm>
            <a:off x="7602582" y="4747188"/>
            <a:ext cx="431074" cy="287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CACE05-41A5-CE4D-9AD6-6F86C0D2763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5F42F2A3-1A98-4041-ADA5-978CC749FF5B}"/>
              </a:ext>
            </a:extLst>
          </p:cNvPr>
          <p:cNvSpPr txBox="1">
            <a:spLocks/>
          </p:cNvSpPr>
          <p:nvPr/>
        </p:nvSpPr>
        <p:spPr>
          <a:xfrm>
            <a:off x="7916091" y="4747188"/>
            <a:ext cx="599259" cy="287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of 18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59EED6-F69B-4762-8EB7-735EDDBD35C0}"/>
              </a:ext>
            </a:extLst>
          </p:cNvPr>
          <p:cNvSpPr txBox="1">
            <a:spLocks/>
          </p:cNvSpPr>
          <p:nvPr/>
        </p:nvSpPr>
        <p:spPr>
          <a:xfrm>
            <a:off x="2990601" y="1333970"/>
            <a:ext cx="5043055" cy="2930624"/>
          </a:xfrm>
          <a:prstGeom prst="rect">
            <a:avLst/>
          </a:prstGeom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latin typeface="+mj-lt"/>
              </a:rPr>
              <a:t>Standardised phantom development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GB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 consortium wide tests</a:t>
            </a:r>
          </a:p>
          <a:p>
            <a:pPr>
              <a:lnSpc>
                <a:spcPct val="100000"/>
              </a:lnSpc>
            </a:pPr>
            <a:endParaRPr lang="en-GB" sz="12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2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2EEA3-F5BF-41DF-BA90-1DD55DB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16" y="1051253"/>
            <a:ext cx="1152244" cy="1255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5C7394-3ACE-4940-A72A-6897A1A8B3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75627" y="2507015"/>
            <a:ext cx="1673436" cy="16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9BFF-A727-4D00-A46C-9F0CB833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Phantom Development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DD2765-011C-4FED-A487-764D51EB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D242-7B29-4A35-9E7A-FF21D934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07D1B7-F321-40F0-9A9B-55C1FD0CD61F}"/>
              </a:ext>
            </a:extLst>
          </p:cNvPr>
          <p:cNvSpPr txBox="1">
            <a:spLocks/>
          </p:cNvSpPr>
          <p:nvPr/>
        </p:nvSpPr>
        <p:spPr>
          <a:xfrm>
            <a:off x="628650" y="980661"/>
            <a:ext cx="8515350" cy="3652063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Material selection</a:t>
            </a:r>
          </a:p>
          <a:p>
            <a:pPr marL="285750" indent="-285750"/>
            <a:r>
              <a:rPr lang="en-US" dirty="0"/>
              <a:t>Define optical and acoustic properties</a:t>
            </a:r>
          </a:p>
          <a:p>
            <a:pPr marL="285750" indent="-285750"/>
            <a:r>
              <a:rPr lang="en-US" dirty="0"/>
              <a:t>Develop and validate phantom fabrication methodology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3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A56-F8B2-4599-A3AB-2B52E0F5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 materials must fulfil certain requirements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121DB-3AE7-47A6-AEFD-286F9F81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72940-17EE-43FC-A52E-9FE1703A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1" name="Gruppieren 14">
            <a:extLst>
              <a:ext uri="{FF2B5EF4-FFF2-40B4-BE49-F238E27FC236}">
                <a16:creationId xmlns:a16="http://schemas.microsoft.com/office/drawing/2014/main" id="{D63B9B4C-E0B0-42AA-827B-427B8AC69090}"/>
              </a:ext>
            </a:extLst>
          </p:cNvPr>
          <p:cNvGrpSpPr/>
          <p:nvPr/>
        </p:nvGrpSpPr>
        <p:grpSpPr>
          <a:xfrm>
            <a:off x="1759638" y="874787"/>
            <a:ext cx="5884166" cy="3776870"/>
            <a:chOff x="2952750" y="1657386"/>
            <a:chExt cx="6286500" cy="4252924"/>
          </a:xfrm>
        </p:grpSpPr>
        <p:pic>
          <p:nvPicPr>
            <p:cNvPr id="62" name="Picture 2" descr="hallmarks-of-cancer">
              <a:extLst>
                <a:ext uri="{FF2B5EF4-FFF2-40B4-BE49-F238E27FC236}">
                  <a16:creationId xmlns:a16="http://schemas.microsoft.com/office/drawing/2014/main" id="{21851658-5CFD-424B-9DA4-D58F7470A3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7" b="2977"/>
            <a:stretch/>
          </p:blipFill>
          <p:spPr bwMode="auto">
            <a:xfrm>
              <a:off x="2952750" y="1657386"/>
              <a:ext cx="6286500" cy="4252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hteck 3">
              <a:extLst>
                <a:ext uri="{FF2B5EF4-FFF2-40B4-BE49-F238E27FC236}">
                  <a16:creationId xmlns:a16="http://schemas.microsoft.com/office/drawing/2014/main" id="{E1193773-3A8E-4C5C-A4D6-B4455BBABC4F}"/>
                </a:ext>
              </a:extLst>
            </p:cNvPr>
            <p:cNvSpPr/>
            <p:nvPr/>
          </p:nvSpPr>
          <p:spPr>
            <a:xfrm>
              <a:off x="5323114" y="2155371"/>
              <a:ext cx="772886" cy="598715"/>
            </a:xfrm>
            <a:prstGeom prst="rect">
              <a:avLst/>
            </a:prstGeom>
            <a:solidFill>
              <a:srgbClr val="B49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5">
              <a:extLst>
                <a:ext uri="{FF2B5EF4-FFF2-40B4-BE49-F238E27FC236}">
                  <a16:creationId xmlns:a16="http://schemas.microsoft.com/office/drawing/2014/main" id="{04947B73-D181-4AE1-9CA5-05A0B0BB616E}"/>
                </a:ext>
              </a:extLst>
            </p:cNvPr>
            <p:cNvSpPr/>
            <p:nvPr/>
          </p:nvSpPr>
          <p:spPr>
            <a:xfrm>
              <a:off x="6248400" y="2155371"/>
              <a:ext cx="772886" cy="597352"/>
            </a:xfrm>
            <a:prstGeom prst="rect">
              <a:avLst/>
            </a:prstGeom>
            <a:solidFill>
              <a:srgbClr val="F28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">
              <a:extLst>
                <a:ext uri="{FF2B5EF4-FFF2-40B4-BE49-F238E27FC236}">
                  <a16:creationId xmlns:a16="http://schemas.microsoft.com/office/drawing/2014/main" id="{1F224A78-FBF8-47BC-9637-A05B55207CE7}"/>
                </a:ext>
              </a:extLst>
            </p:cNvPr>
            <p:cNvSpPr/>
            <p:nvPr/>
          </p:nvSpPr>
          <p:spPr>
            <a:xfrm>
              <a:off x="6901542" y="2961820"/>
              <a:ext cx="859972" cy="598715"/>
            </a:xfrm>
            <a:prstGeom prst="rect">
              <a:avLst/>
            </a:prstGeom>
            <a:solidFill>
              <a:srgbClr val="F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7">
              <a:extLst>
                <a:ext uri="{FF2B5EF4-FFF2-40B4-BE49-F238E27FC236}">
                  <a16:creationId xmlns:a16="http://schemas.microsoft.com/office/drawing/2014/main" id="{67CA230B-E380-48E0-BE30-BB3C9C213D73}"/>
                </a:ext>
              </a:extLst>
            </p:cNvPr>
            <p:cNvSpPr/>
            <p:nvPr/>
          </p:nvSpPr>
          <p:spPr>
            <a:xfrm>
              <a:off x="7021285" y="3725859"/>
              <a:ext cx="957943" cy="598715"/>
            </a:xfrm>
            <a:prstGeom prst="rect">
              <a:avLst/>
            </a:prstGeom>
            <a:solidFill>
              <a:srgbClr val="F8D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8">
              <a:extLst>
                <a:ext uri="{FF2B5EF4-FFF2-40B4-BE49-F238E27FC236}">
                  <a16:creationId xmlns:a16="http://schemas.microsoft.com/office/drawing/2014/main" id="{1CBC4514-62EF-46FA-8432-35F28C0EC4C9}"/>
                </a:ext>
              </a:extLst>
            </p:cNvPr>
            <p:cNvSpPr/>
            <p:nvPr/>
          </p:nvSpPr>
          <p:spPr>
            <a:xfrm>
              <a:off x="6346372" y="4622569"/>
              <a:ext cx="772886" cy="598715"/>
            </a:xfrm>
            <a:prstGeom prst="rect">
              <a:avLst/>
            </a:prstGeom>
            <a:solidFill>
              <a:srgbClr val="85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9">
              <a:extLst>
                <a:ext uri="{FF2B5EF4-FFF2-40B4-BE49-F238E27FC236}">
                  <a16:creationId xmlns:a16="http://schemas.microsoft.com/office/drawing/2014/main" id="{77FE88C4-429B-4FF0-84F0-67A04588D9DA}"/>
                </a:ext>
              </a:extLst>
            </p:cNvPr>
            <p:cNvSpPr/>
            <p:nvPr/>
          </p:nvSpPr>
          <p:spPr>
            <a:xfrm>
              <a:off x="5236029" y="4622568"/>
              <a:ext cx="859970" cy="598715"/>
            </a:xfrm>
            <a:prstGeom prst="rect">
              <a:avLst/>
            </a:prstGeom>
            <a:solidFill>
              <a:srgbClr val="6CC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10">
              <a:extLst>
                <a:ext uri="{FF2B5EF4-FFF2-40B4-BE49-F238E27FC236}">
                  <a16:creationId xmlns:a16="http://schemas.microsoft.com/office/drawing/2014/main" id="{4E926E95-2EDA-4234-BFB9-C5FEA3576E04}"/>
                </a:ext>
              </a:extLst>
            </p:cNvPr>
            <p:cNvSpPr/>
            <p:nvPr/>
          </p:nvSpPr>
          <p:spPr>
            <a:xfrm>
              <a:off x="4474029" y="3996873"/>
              <a:ext cx="849086" cy="394830"/>
            </a:xfrm>
            <a:prstGeom prst="rect">
              <a:avLst/>
            </a:prstGeom>
            <a:solidFill>
              <a:srgbClr val="70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11">
              <a:extLst>
                <a:ext uri="{FF2B5EF4-FFF2-40B4-BE49-F238E27FC236}">
                  <a16:creationId xmlns:a16="http://schemas.microsoft.com/office/drawing/2014/main" id="{9AA5AE33-E77E-4DEA-B4B0-955B495D38A2}"/>
                </a:ext>
              </a:extLst>
            </p:cNvPr>
            <p:cNvSpPr/>
            <p:nvPr/>
          </p:nvSpPr>
          <p:spPr>
            <a:xfrm>
              <a:off x="4430488" y="2986537"/>
              <a:ext cx="993318" cy="598715"/>
            </a:xfrm>
            <a:prstGeom prst="rect">
              <a:avLst/>
            </a:prstGeom>
            <a:solidFill>
              <a:srgbClr val="B8C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12">
              <a:extLst>
                <a:ext uri="{FF2B5EF4-FFF2-40B4-BE49-F238E27FC236}">
                  <a16:creationId xmlns:a16="http://schemas.microsoft.com/office/drawing/2014/main" id="{BF623ED1-81B5-4920-B1C4-0519E314F653}"/>
                </a:ext>
              </a:extLst>
            </p:cNvPr>
            <p:cNvSpPr/>
            <p:nvPr/>
          </p:nvSpPr>
          <p:spPr>
            <a:xfrm flipV="1">
              <a:off x="6380389" y="2318656"/>
              <a:ext cx="772886" cy="171905"/>
            </a:xfrm>
            <a:prstGeom prst="rect">
              <a:avLst/>
            </a:prstGeom>
            <a:solidFill>
              <a:srgbClr val="F28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13">
              <a:extLst>
                <a:ext uri="{FF2B5EF4-FFF2-40B4-BE49-F238E27FC236}">
                  <a16:creationId xmlns:a16="http://schemas.microsoft.com/office/drawing/2014/main" id="{AB9A44E7-C80D-4A0E-B433-C107B957A0FB}"/>
                </a:ext>
              </a:extLst>
            </p:cNvPr>
            <p:cNvSpPr/>
            <p:nvPr/>
          </p:nvSpPr>
          <p:spPr>
            <a:xfrm>
              <a:off x="4463144" y="4027713"/>
              <a:ext cx="759278" cy="506633"/>
            </a:xfrm>
            <a:prstGeom prst="rect">
              <a:avLst/>
            </a:prstGeom>
            <a:solidFill>
              <a:srgbClr val="70B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73" name="Textfeld 4">
            <a:extLst>
              <a:ext uri="{FF2B5EF4-FFF2-40B4-BE49-F238E27FC236}">
                <a16:creationId xmlns:a16="http://schemas.microsoft.com/office/drawing/2014/main" id="{5C3D3A45-86CF-44E1-B512-1F9A70DC9C71}"/>
              </a:ext>
            </a:extLst>
          </p:cNvPr>
          <p:cNvSpPr txBox="1"/>
          <p:nvPr/>
        </p:nvSpPr>
        <p:spPr>
          <a:xfrm>
            <a:off x="6617595" y="3190276"/>
            <a:ext cx="2521398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Mechanically Robust</a:t>
            </a:r>
          </a:p>
        </p:txBody>
      </p:sp>
      <p:sp>
        <p:nvSpPr>
          <p:cNvPr id="74" name="Textfeld 16">
            <a:extLst>
              <a:ext uri="{FF2B5EF4-FFF2-40B4-BE49-F238E27FC236}">
                <a16:creationId xmlns:a16="http://schemas.microsoft.com/office/drawing/2014/main" id="{44CCFC0B-20C0-4F84-B41A-11707DF13E5A}"/>
              </a:ext>
            </a:extLst>
          </p:cNvPr>
          <p:cNvSpPr txBox="1"/>
          <p:nvPr/>
        </p:nvSpPr>
        <p:spPr>
          <a:xfrm>
            <a:off x="5909226" y="894840"/>
            <a:ext cx="2864395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Acoustic Properties</a:t>
            </a:r>
          </a:p>
        </p:txBody>
      </p:sp>
      <p:sp>
        <p:nvSpPr>
          <p:cNvPr id="76" name="Textfeld 19">
            <a:extLst>
              <a:ext uri="{FF2B5EF4-FFF2-40B4-BE49-F238E27FC236}">
                <a16:creationId xmlns:a16="http://schemas.microsoft.com/office/drawing/2014/main" id="{56501A5A-C58E-448E-97AA-AB190A878F58}"/>
              </a:ext>
            </a:extLst>
          </p:cNvPr>
          <p:cNvSpPr txBox="1"/>
          <p:nvPr/>
        </p:nvSpPr>
        <p:spPr>
          <a:xfrm>
            <a:off x="5604603" y="4145257"/>
            <a:ext cx="1567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Temporal Stability</a:t>
            </a:r>
          </a:p>
        </p:txBody>
      </p:sp>
      <p:sp>
        <p:nvSpPr>
          <p:cNvPr id="77" name="Textfeld 20">
            <a:extLst>
              <a:ext uri="{FF2B5EF4-FFF2-40B4-BE49-F238E27FC236}">
                <a16:creationId xmlns:a16="http://schemas.microsoft.com/office/drawing/2014/main" id="{6F269C3A-1249-4333-943E-4C42843751CB}"/>
              </a:ext>
            </a:extLst>
          </p:cNvPr>
          <p:cNvSpPr txBox="1"/>
          <p:nvPr/>
        </p:nvSpPr>
        <p:spPr>
          <a:xfrm>
            <a:off x="2193855" y="1881799"/>
            <a:ext cx="1268013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Scalable </a:t>
            </a:r>
          </a:p>
        </p:txBody>
      </p:sp>
      <p:sp>
        <p:nvSpPr>
          <p:cNvPr id="78" name="Textfeld 21">
            <a:extLst>
              <a:ext uri="{FF2B5EF4-FFF2-40B4-BE49-F238E27FC236}">
                <a16:creationId xmlns:a16="http://schemas.microsoft.com/office/drawing/2014/main" id="{ACA7CA15-AE27-4F32-BDB4-0FF668AC0B60}"/>
              </a:ext>
            </a:extLst>
          </p:cNvPr>
          <p:cNvSpPr txBox="1"/>
          <p:nvPr/>
        </p:nvSpPr>
        <p:spPr>
          <a:xfrm>
            <a:off x="1696805" y="3155812"/>
            <a:ext cx="2071913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Manufacturability</a:t>
            </a:r>
          </a:p>
        </p:txBody>
      </p:sp>
      <p:sp>
        <p:nvSpPr>
          <p:cNvPr id="79" name="Textfeld 23">
            <a:extLst>
              <a:ext uri="{FF2B5EF4-FFF2-40B4-BE49-F238E27FC236}">
                <a16:creationId xmlns:a16="http://schemas.microsoft.com/office/drawing/2014/main" id="{6699A7B1-C5A6-44C2-9A6D-D4973FF82BFE}"/>
              </a:ext>
            </a:extLst>
          </p:cNvPr>
          <p:cNvSpPr txBox="1"/>
          <p:nvPr/>
        </p:nvSpPr>
        <p:spPr>
          <a:xfrm>
            <a:off x="2332825" y="4143889"/>
            <a:ext cx="2169741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Minimal maintainence</a:t>
            </a:r>
          </a:p>
        </p:txBody>
      </p:sp>
      <p:sp>
        <p:nvSpPr>
          <p:cNvPr id="80" name="Textfeld 24">
            <a:extLst>
              <a:ext uri="{FF2B5EF4-FFF2-40B4-BE49-F238E27FC236}">
                <a16:creationId xmlns:a16="http://schemas.microsoft.com/office/drawing/2014/main" id="{C3CC91CB-EBE5-4DEF-8DC7-EDDC05BE8770}"/>
              </a:ext>
            </a:extLst>
          </p:cNvPr>
          <p:cNvSpPr txBox="1"/>
          <p:nvPr/>
        </p:nvSpPr>
        <p:spPr>
          <a:xfrm>
            <a:off x="2597354" y="907605"/>
            <a:ext cx="1673604" cy="30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Cost effective</a:t>
            </a:r>
          </a:p>
        </p:txBody>
      </p:sp>
      <p:pic>
        <p:nvPicPr>
          <p:cNvPr id="82" name="Grafik 25" descr="Stoppuhr">
            <a:extLst>
              <a:ext uri="{FF2B5EF4-FFF2-40B4-BE49-F238E27FC236}">
                <a16:creationId xmlns:a16="http://schemas.microsoft.com/office/drawing/2014/main" id="{213CACB0-038C-41D5-B8D9-D32931BDA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776" y="3374170"/>
            <a:ext cx="692101" cy="692101"/>
          </a:xfrm>
          <a:prstGeom prst="rect">
            <a:avLst/>
          </a:prstGeom>
        </p:spPr>
      </p:pic>
      <p:pic>
        <p:nvPicPr>
          <p:cNvPr id="83" name="Grafik 27" descr="Münzen">
            <a:extLst>
              <a:ext uri="{FF2B5EF4-FFF2-40B4-BE49-F238E27FC236}">
                <a16:creationId xmlns:a16="http://schemas.microsoft.com/office/drawing/2014/main" id="{5722BF89-C657-44E6-8E55-D22AC0AAF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4459" y="1123722"/>
            <a:ext cx="692101" cy="692101"/>
          </a:xfrm>
          <a:prstGeom prst="rect">
            <a:avLst/>
          </a:prstGeom>
        </p:spPr>
      </p:pic>
      <p:pic>
        <p:nvPicPr>
          <p:cNvPr id="84" name="Grafik 29" descr="Musiknoten">
            <a:extLst>
              <a:ext uri="{FF2B5EF4-FFF2-40B4-BE49-F238E27FC236}">
                <a16:creationId xmlns:a16="http://schemas.microsoft.com/office/drawing/2014/main" id="{27C8FCB1-507A-4DAD-86FE-F173ABE84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2723" y="1091841"/>
            <a:ext cx="749457" cy="749457"/>
          </a:xfrm>
          <a:prstGeom prst="rect">
            <a:avLst/>
          </a:prstGeom>
        </p:spPr>
      </p:pic>
      <p:pic>
        <p:nvPicPr>
          <p:cNvPr id="85" name="Grafik 31" descr="Hammer">
            <a:extLst>
              <a:ext uri="{FF2B5EF4-FFF2-40B4-BE49-F238E27FC236}">
                <a16:creationId xmlns:a16="http://schemas.microsoft.com/office/drawing/2014/main" id="{CF0C18F8-76EB-42F1-AA30-C2EA7361B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8541" y="2732850"/>
            <a:ext cx="681954" cy="681954"/>
          </a:xfrm>
          <a:prstGeom prst="rect">
            <a:avLst/>
          </a:prstGeom>
        </p:spPr>
      </p:pic>
      <p:pic>
        <p:nvPicPr>
          <p:cNvPr id="86" name="Grafik 35" descr="Balkendiagramm mit Aufwärtstrend">
            <a:extLst>
              <a:ext uri="{FF2B5EF4-FFF2-40B4-BE49-F238E27FC236}">
                <a16:creationId xmlns:a16="http://schemas.microsoft.com/office/drawing/2014/main" id="{AC6469CB-B502-4EC5-BC48-16983D1E6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1957" y="1838865"/>
            <a:ext cx="671857" cy="671857"/>
          </a:xfrm>
          <a:prstGeom prst="rect">
            <a:avLst/>
          </a:prstGeom>
        </p:spPr>
      </p:pic>
      <p:pic>
        <p:nvPicPr>
          <p:cNvPr id="87" name="Grafik 37" descr="Becherglas">
            <a:extLst>
              <a:ext uri="{FF2B5EF4-FFF2-40B4-BE49-F238E27FC236}">
                <a16:creationId xmlns:a16="http://schemas.microsoft.com/office/drawing/2014/main" id="{34882A2F-F74F-4EE4-833B-BC24F2A372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1127" y="2688718"/>
            <a:ext cx="697964" cy="697964"/>
          </a:xfrm>
          <a:prstGeom prst="rect">
            <a:avLst/>
          </a:prstGeom>
        </p:spPr>
      </p:pic>
      <p:pic>
        <p:nvPicPr>
          <p:cNvPr id="88" name="Grafik 41" descr="Kasten">
            <a:extLst>
              <a:ext uri="{FF2B5EF4-FFF2-40B4-BE49-F238E27FC236}">
                <a16:creationId xmlns:a16="http://schemas.microsoft.com/office/drawing/2014/main" id="{1BC01D89-D704-49CE-95AA-E2A3E0DECA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42892" y="3374170"/>
            <a:ext cx="692101" cy="6921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E24B14-F9DF-4343-9CF1-D51290DC3605}"/>
              </a:ext>
            </a:extLst>
          </p:cNvPr>
          <p:cNvGrpSpPr/>
          <p:nvPr/>
        </p:nvGrpSpPr>
        <p:grpSpPr>
          <a:xfrm>
            <a:off x="5597578" y="1859825"/>
            <a:ext cx="4333947" cy="555688"/>
            <a:chOff x="5597578" y="1859825"/>
            <a:chExt cx="4333947" cy="555688"/>
          </a:xfrm>
        </p:grpSpPr>
        <p:sp>
          <p:nvSpPr>
            <p:cNvPr id="75" name="Textfeld 18">
              <a:extLst>
                <a:ext uri="{FF2B5EF4-FFF2-40B4-BE49-F238E27FC236}">
                  <a16:creationId xmlns:a16="http://schemas.microsoft.com/office/drawing/2014/main" id="{768DBB30-FA32-409D-BADB-8F788ACAB239}"/>
                </a:ext>
              </a:extLst>
            </p:cNvPr>
            <p:cNvSpPr txBox="1"/>
            <p:nvPr/>
          </p:nvSpPr>
          <p:spPr>
            <a:xfrm>
              <a:off x="6499915" y="1880304"/>
              <a:ext cx="3431610" cy="302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Optical Properties</a:t>
              </a:r>
            </a:p>
          </p:txBody>
        </p:sp>
        <p:pic>
          <p:nvPicPr>
            <p:cNvPr id="34" name="Grafik 17" descr="Lupe">
              <a:extLst>
                <a:ext uri="{FF2B5EF4-FFF2-40B4-BE49-F238E27FC236}">
                  <a16:creationId xmlns:a16="http://schemas.microsoft.com/office/drawing/2014/main" id="{697008DC-7064-4B77-9A31-DA940A0C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597578" y="1859825"/>
              <a:ext cx="555688" cy="555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6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  <p:bldP spid="77" grpId="0"/>
      <p:bldP spid="78" grpId="0"/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6A9F-906C-A246-B3B5-960A24FF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1651"/>
            <a:ext cx="7886700" cy="408976"/>
          </a:xfrm>
        </p:spPr>
        <p:txBody>
          <a:bodyPr/>
          <a:lstStyle/>
          <a:p>
            <a:r>
              <a:rPr lang="en-GB" dirty="0"/>
              <a:t>Two materials were initially identified as suitable phantom candidates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429428-3C51-044A-ADD3-B90E6145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85313"/>
              </p:ext>
            </p:extLst>
          </p:nvPr>
        </p:nvGraphicFramePr>
        <p:xfrm>
          <a:off x="555672" y="950710"/>
          <a:ext cx="8145195" cy="30498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3990">
                  <a:extLst>
                    <a:ext uri="{9D8B030D-6E8A-4147-A177-3AD203B41FA5}">
                      <a16:colId xmlns:a16="http://schemas.microsoft.com/office/drawing/2014/main" val="4110458361"/>
                    </a:ext>
                  </a:extLst>
                </a:gridCol>
                <a:gridCol w="3318678">
                  <a:extLst>
                    <a:ext uri="{9D8B030D-6E8A-4147-A177-3AD203B41FA5}">
                      <a16:colId xmlns:a16="http://schemas.microsoft.com/office/drawing/2014/main" val="3741782576"/>
                    </a:ext>
                  </a:extLst>
                </a:gridCol>
                <a:gridCol w="3512527">
                  <a:extLst>
                    <a:ext uri="{9D8B030D-6E8A-4147-A177-3AD203B41FA5}">
                      <a16:colId xmlns:a16="http://schemas.microsoft.com/office/drawing/2014/main" val="2096786424"/>
                    </a:ext>
                  </a:extLst>
                </a:gridCol>
              </a:tblGrid>
              <a:tr h="277022"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0340"/>
                  </a:ext>
                </a:extLst>
              </a:tr>
              <a:tr h="16961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2360562"/>
                  </a:ext>
                </a:extLst>
              </a:tr>
              <a:tr h="10641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439787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063F0-5FFE-304C-9F4B-590B73BD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7251B-CB93-434E-AF57-870FDB2CFE9B}"/>
              </a:ext>
            </a:extLst>
          </p:cNvPr>
          <p:cNvSpPr txBox="1"/>
          <p:nvPr/>
        </p:nvSpPr>
        <p:spPr>
          <a:xfrm>
            <a:off x="112542" y="4158360"/>
            <a:ext cx="90314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8000"/>
            <a:r>
              <a:rPr lang="en-GB" sz="900" dirty="0" err="1">
                <a:solidFill>
                  <a:schemeClr val="accent3"/>
                </a:solidFill>
              </a:rPr>
              <a:t>Bohndiek</a:t>
            </a:r>
            <a:r>
              <a:rPr lang="en-GB" sz="900" dirty="0">
                <a:solidFill>
                  <a:schemeClr val="accent3"/>
                </a:solidFill>
              </a:rPr>
              <a:t>, Sarah E., et al. 2013. </a:t>
            </a:r>
            <a:r>
              <a:rPr lang="en-GB" sz="900" i="1" dirty="0" err="1">
                <a:solidFill>
                  <a:schemeClr val="accent3"/>
                </a:solidFill>
              </a:rPr>
              <a:t>PLoS</a:t>
            </a:r>
            <a:r>
              <a:rPr lang="en-GB" sz="900" i="1" dirty="0">
                <a:solidFill>
                  <a:schemeClr val="accent3"/>
                </a:solidFill>
              </a:rPr>
              <a:t> ONE</a:t>
            </a:r>
            <a:r>
              <a:rPr lang="en-GB" sz="900" dirty="0">
                <a:solidFill>
                  <a:schemeClr val="accent3"/>
                </a:solidFill>
              </a:rPr>
              <a:t> 8 (9): e75533. https://</a:t>
            </a:r>
            <a:r>
              <a:rPr lang="en-GB" sz="900" dirty="0" err="1">
                <a:solidFill>
                  <a:schemeClr val="accent3"/>
                </a:solidFill>
              </a:rPr>
              <a:t>doi.org</a:t>
            </a:r>
            <a:r>
              <a:rPr lang="en-GB" sz="900" dirty="0">
                <a:solidFill>
                  <a:schemeClr val="accent3"/>
                </a:solidFill>
              </a:rPr>
              <a:t>/10.1371/journal.pone.0075533.	</a:t>
            </a:r>
            <a:r>
              <a:rPr lang="en-GB" sz="900" dirty="0" err="1">
                <a:solidFill>
                  <a:schemeClr val="accent3"/>
                </a:solidFill>
              </a:rPr>
              <a:t>Maneas</a:t>
            </a:r>
            <a:r>
              <a:rPr lang="en-GB" sz="900" dirty="0">
                <a:solidFill>
                  <a:schemeClr val="accent3"/>
                </a:solidFill>
              </a:rPr>
              <a:t>, </a:t>
            </a:r>
            <a:r>
              <a:rPr lang="en-GB" sz="900" dirty="0" err="1">
                <a:solidFill>
                  <a:schemeClr val="accent3"/>
                </a:solidFill>
              </a:rPr>
              <a:t>Efthymios</a:t>
            </a:r>
            <a:r>
              <a:rPr lang="en-GB" sz="900" dirty="0">
                <a:solidFill>
                  <a:schemeClr val="accent3"/>
                </a:solidFill>
              </a:rPr>
              <a:t>, et al. 2018. </a:t>
            </a:r>
            <a:r>
              <a:rPr lang="en-GB" sz="900" i="1" dirty="0">
                <a:solidFill>
                  <a:schemeClr val="accent3"/>
                </a:solidFill>
              </a:rPr>
              <a:t>Biomedical Optics Express</a:t>
            </a:r>
            <a:r>
              <a:rPr lang="en-GB" sz="900" dirty="0">
                <a:solidFill>
                  <a:schemeClr val="accent3"/>
                </a:solidFill>
              </a:rPr>
              <a:t> 9 (3): 1151. </a:t>
            </a:r>
          </a:p>
          <a:p>
            <a:pPr defTabSz="648000">
              <a:tabLst>
                <a:tab pos="5065713" algn="l"/>
              </a:tabLst>
            </a:pPr>
            <a:r>
              <a:rPr lang="en-GB" sz="900" dirty="0" err="1">
                <a:solidFill>
                  <a:schemeClr val="accent3"/>
                </a:solidFill>
              </a:rPr>
              <a:t>Cabrelli</a:t>
            </a:r>
            <a:r>
              <a:rPr lang="en-GB" sz="900" dirty="0">
                <a:solidFill>
                  <a:schemeClr val="accent3"/>
                </a:solidFill>
              </a:rPr>
              <a:t>, Luciana C., et al. 2015. Proceedings Volume 9531, </a:t>
            </a:r>
            <a:r>
              <a:rPr lang="en-GB" sz="900" dirty="0" err="1">
                <a:solidFill>
                  <a:schemeClr val="accent3"/>
                </a:solidFill>
              </a:rPr>
              <a:t>Biophotonics</a:t>
            </a:r>
            <a:r>
              <a:rPr lang="en-GB" sz="900" dirty="0">
                <a:solidFill>
                  <a:schemeClr val="accent3"/>
                </a:solidFill>
              </a:rPr>
              <a:t> South America: 95310L. 		Vieira, </a:t>
            </a:r>
            <a:r>
              <a:rPr lang="en-GB" sz="900" dirty="0" err="1">
                <a:solidFill>
                  <a:schemeClr val="accent3"/>
                </a:solidFill>
              </a:rPr>
              <a:t>Sílvio</a:t>
            </a:r>
            <a:r>
              <a:rPr lang="en-GB" sz="900" dirty="0">
                <a:solidFill>
                  <a:schemeClr val="accent3"/>
                </a:solidFill>
              </a:rPr>
              <a:t> L, et al. 2013. </a:t>
            </a:r>
            <a:r>
              <a:rPr lang="en-GB" sz="900" i="1" dirty="0">
                <a:solidFill>
                  <a:schemeClr val="accent3"/>
                </a:solidFill>
              </a:rPr>
              <a:t>Ultrasound in Medicine &amp; Biology</a:t>
            </a:r>
            <a:r>
              <a:rPr lang="en-GB" sz="900" dirty="0">
                <a:solidFill>
                  <a:schemeClr val="accent3"/>
                </a:solidFill>
              </a:rPr>
              <a:t> 39 (12): 2477–84. </a:t>
            </a:r>
          </a:p>
          <a:p>
            <a:pPr defTabSz="648000">
              <a:tabLst>
                <a:tab pos="4841875" algn="l"/>
              </a:tabLst>
            </a:pPr>
            <a:r>
              <a:rPr lang="en-GB" sz="900" dirty="0">
                <a:solidFill>
                  <a:schemeClr val="accent3"/>
                </a:solidFill>
              </a:rPr>
              <a:t>Fonseca, Martina, et al. 2015. Proc. SPIE: 953911		Vogt, William C., et al. 2016. </a:t>
            </a:r>
            <a:r>
              <a:rPr lang="en-GB" sz="900" i="1" dirty="0">
                <a:solidFill>
                  <a:schemeClr val="accent3"/>
                </a:solidFill>
              </a:rPr>
              <a:t>Journal of Biomedical Optics</a:t>
            </a:r>
            <a:r>
              <a:rPr lang="en-GB" sz="900" dirty="0">
                <a:solidFill>
                  <a:schemeClr val="accent3"/>
                </a:solidFill>
              </a:rPr>
              <a:t> 21 (10): 101405.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63677-4232-964E-B096-2F32B9E4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39C8B97-84CE-6947-8470-F349DB1E84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430412"/>
              </p:ext>
            </p:extLst>
          </p:nvPr>
        </p:nvGraphicFramePr>
        <p:xfrm>
          <a:off x="555672" y="950710"/>
          <a:ext cx="8145195" cy="31266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3990">
                  <a:extLst>
                    <a:ext uri="{9D8B030D-6E8A-4147-A177-3AD203B41FA5}">
                      <a16:colId xmlns:a16="http://schemas.microsoft.com/office/drawing/2014/main" val="4110458361"/>
                    </a:ext>
                  </a:extLst>
                </a:gridCol>
                <a:gridCol w="3318678">
                  <a:extLst>
                    <a:ext uri="{9D8B030D-6E8A-4147-A177-3AD203B41FA5}">
                      <a16:colId xmlns:a16="http://schemas.microsoft.com/office/drawing/2014/main" val="3741782576"/>
                    </a:ext>
                  </a:extLst>
                </a:gridCol>
                <a:gridCol w="3512527">
                  <a:extLst>
                    <a:ext uri="{9D8B030D-6E8A-4147-A177-3AD203B41FA5}">
                      <a16:colId xmlns:a16="http://schemas.microsoft.com/office/drawing/2014/main" val="2096786424"/>
                    </a:ext>
                  </a:extLst>
                </a:gridCol>
              </a:tblGrid>
              <a:tr h="277022"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0340"/>
                  </a:ext>
                </a:extLst>
              </a:tr>
              <a:tr h="16961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Polyvinyl chloride plastisol (PVCP)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200" b="1" dirty="0">
                          <a:effectLst/>
                          <a:latin typeface="+mn-lt"/>
                        </a:rPr>
                      </a:b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Bohndiek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al. 2013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Fonseca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Vogt et al. 2016 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Tissue-like acoustic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Largely optically transparent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Grüneisen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parameter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Solidity for suspending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scatterers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or absorbers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Insoluble in water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acoustic properties: hardener/softener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Stable during storage, up to 3 months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 be used and re-used for imaging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optical and acoustic properties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2360562"/>
                  </a:ext>
                </a:extLst>
              </a:tr>
              <a:tr h="10641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439787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FBAE205-77A6-8E44-AAD3-0D5A47F4CF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465368"/>
              </p:ext>
            </p:extLst>
          </p:nvPr>
        </p:nvGraphicFramePr>
        <p:xfrm>
          <a:off x="555672" y="950710"/>
          <a:ext cx="8145195" cy="31266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3990">
                  <a:extLst>
                    <a:ext uri="{9D8B030D-6E8A-4147-A177-3AD203B41FA5}">
                      <a16:colId xmlns:a16="http://schemas.microsoft.com/office/drawing/2014/main" val="4110458361"/>
                    </a:ext>
                  </a:extLst>
                </a:gridCol>
                <a:gridCol w="3318678">
                  <a:extLst>
                    <a:ext uri="{9D8B030D-6E8A-4147-A177-3AD203B41FA5}">
                      <a16:colId xmlns:a16="http://schemas.microsoft.com/office/drawing/2014/main" val="3741782576"/>
                    </a:ext>
                  </a:extLst>
                </a:gridCol>
                <a:gridCol w="3512527">
                  <a:extLst>
                    <a:ext uri="{9D8B030D-6E8A-4147-A177-3AD203B41FA5}">
                      <a16:colId xmlns:a16="http://schemas.microsoft.com/office/drawing/2014/main" val="2096786424"/>
                    </a:ext>
                  </a:extLst>
                </a:gridCol>
              </a:tblGrid>
              <a:tr h="277022"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0340"/>
                  </a:ext>
                </a:extLst>
              </a:tr>
              <a:tr h="16961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Polyvinyl chloride plastisol (PVCP)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200" b="1" dirty="0">
                          <a:effectLst/>
                          <a:latin typeface="+mn-lt"/>
                        </a:rPr>
                      </a:b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Bohndiek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al. 2013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Fonseca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Vogt et al. 2016 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Tissue-like acoustic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Largely optically transparent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Grüneisen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parameter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Solidity for suspending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scatterers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or absorbers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Insoluble in water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acoustic properties: hardener/softener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Stable during storage, up to 3 months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 be used and re-used for imaging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optical and acoustic properties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 trivial preparation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180°C needed for preparation might cause dye denaturation so only pigments should be used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Higher acoustic attenuation than some soft tissues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Lack of a widely available supply chain by reference chemical suppliers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2360562"/>
                  </a:ext>
                </a:extLst>
              </a:tr>
              <a:tr h="10641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439787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BFEFCA5F-7E32-2549-AD8E-301C13728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202917"/>
              </p:ext>
            </p:extLst>
          </p:nvPr>
        </p:nvGraphicFramePr>
        <p:xfrm>
          <a:off x="555672" y="950710"/>
          <a:ext cx="8145195" cy="31266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3990">
                  <a:extLst>
                    <a:ext uri="{9D8B030D-6E8A-4147-A177-3AD203B41FA5}">
                      <a16:colId xmlns:a16="http://schemas.microsoft.com/office/drawing/2014/main" val="4110458361"/>
                    </a:ext>
                  </a:extLst>
                </a:gridCol>
                <a:gridCol w="3318678">
                  <a:extLst>
                    <a:ext uri="{9D8B030D-6E8A-4147-A177-3AD203B41FA5}">
                      <a16:colId xmlns:a16="http://schemas.microsoft.com/office/drawing/2014/main" val="3741782576"/>
                    </a:ext>
                  </a:extLst>
                </a:gridCol>
                <a:gridCol w="3512527">
                  <a:extLst>
                    <a:ext uri="{9D8B030D-6E8A-4147-A177-3AD203B41FA5}">
                      <a16:colId xmlns:a16="http://schemas.microsoft.com/office/drawing/2014/main" val="2096786424"/>
                    </a:ext>
                  </a:extLst>
                </a:gridCol>
              </a:tblGrid>
              <a:tr h="277022"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0340"/>
                  </a:ext>
                </a:extLst>
              </a:tr>
              <a:tr h="16961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Polyvinyl chloride plastisol (PVCP)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200" b="1" dirty="0">
                          <a:effectLst/>
                          <a:latin typeface="+mn-lt"/>
                        </a:rPr>
                      </a:b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Bohndiek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al. 2013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Fonseca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Vogt et al. 2016 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Tissue-like acoustic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Largely optically transparent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Grüneisen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parameter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Solidity for suspending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scatterers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or absorbers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Insoluble in water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acoustic properties: hardener/softener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Stable during storage, up to 3 months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 be used and re-used for imaging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optical and acoustic properties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 trivial preparation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180°C needed for preparation might cause dye denaturation so only pigments should be used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Higher acoustic attenuation than some soft tissues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Lack of a widely available supply chain by reference chemical suppliers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2360562"/>
                  </a:ext>
                </a:extLst>
              </a:tr>
              <a:tr h="10641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Gel wax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Vieira et al. 2013</a:t>
                      </a:r>
                      <a:b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000" b="0" i="0" u="none" strike="noStrike" kern="1200" dirty="0" err="1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Cabrelli</a:t>
                      </a:r>
                      <a: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Maneas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al, 2018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Acoustic and elastic properties similar to tissue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 acoustic and optical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Good temporal 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Ease of use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Mechanical robustness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4397874"/>
                  </a:ext>
                </a:extLst>
              </a:tr>
            </a:tbl>
          </a:graphicData>
        </a:graphic>
      </p:graphicFrame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E24CC7E5-10E6-2645-97C7-ED2642F98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319023"/>
              </p:ext>
            </p:extLst>
          </p:nvPr>
        </p:nvGraphicFramePr>
        <p:xfrm>
          <a:off x="555672" y="950710"/>
          <a:ext cx="8145195" cy="31266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3990">
                  <a:extLst>
                    <a:ext uri="{9D8B030D-6E8A-4147-A177-3AD203B41FA5}">
                      <a16:colId xmlns:a16="http://schemas.microsoft.com/office/drawing/2014/main" val="4110458361"/>
                    </a:ext>
                  </a:extLst>
                </a:gridCol>
                <a:gridCol w="3318678">
                  <a:extLst>
                    <a:ext uri="{9D8B030D-6E8A-4147-A177-3AD203B41FA5}">
                      <a16:colId xmlns:a16="http://schemas.microsoft.com/office/drawing/2014/main" val="3741782576"/>
                    </a:ext>
                  </a:extLst>
                </a:gridCol>
                <a:gridCol w="3512527">
                  <a:extLst>
                    <a:ext uri="{9D8B030D-6E8A-4147-A177-3AD203B41FA5}">
                      <a16:colId xmlns:a16="http://schemas.microsoft.com/office/drawing/2014/main" val="2096786424"/>
                    </a:ext>
                  </a:extLst>
                </a:gridCol>
              </a:tblGrid>
              <a:tr h="277022"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latin typeface="+mn-lt"/>
                        </a:rPr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020340"/>
                  </a:ext>
                </a:extLst>
              </a:tr>
              <a:tr h="16961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Polyvinyl chloride plastisol (PVCP)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200" b="1" dirty="0">
                          <a:effectLst/>
                          <a:latin typeface="+mn-lt"/>
                        </a:rPr>
                      </a:b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Bohndiek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al. 2013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Fonseca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Vogt et al. 2016 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Tissue-like acoustic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Largely optically transparent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Grüneisen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parameter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Solidity for suspending 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scatterers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or absorbers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Insoluble in water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acoustic properties: hardener/softener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Stable during storage, up to 3 months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 be used and re-used for imaging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optical and acoustic properties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 trivial preparation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180°C needed for preparation might cause dye denaturation so only pigments should be used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Higher acoustic attenuation than some soft tissues 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Lack of a widely available supply chain by reference chemical suppliers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2360562"/>
                  </a:ext>
                </a:extLst>
              </a:tr>
              <a:tr h="10641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Gel wax</a:t>
                      </a:r>
                      <a:endParaRPr lang="en-GB" sz="1200" b="1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Vieira et al. 2013</a:t>
                      </a:r>
                      <a:b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000" b="0" i="0" u="none" strike="noStrike" kern="1200" dirty="0" err="1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Cabrelli</a:t>
                      </a:r>
                      <a:r>
                        <a:rPr lang="en-GB" sz="1000" b="0" i="0" u="none" strike="noStrike" kern="1200" dirty="0">
                          <a:solidFill>
                            <a:srgbClr val="B7B7B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2015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0" i="0" u="none" strike="noStrike" dirty="0" err="1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Maneas</a:t>
                      </a:r>
                      <a:r>
                        <a:rPr lang="en-GB" sz="1000" b="0" i="0" u="none" strike="noStrike" dirty="0">
                          <a:solidFill>
                            <a:srgbClr val="B7B7B7"/>
                          </a:solidFill>
                          <a:effectLst/>
                          <a:latin typeface="+mn-lt"/>
                        </a:rPr>
                        <a:t> et al, 2018</a:t>
                      </a:r>
                      <a:endParaRPr lang="en-GB" sz="1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Acoustic and elastic properties similar to tissue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Tunable</a:t>
                      </a: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 acoustic and optical properties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Good temporal stability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</a:rPr>
                        <a:t>Ease of use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Mechanical robustness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Speed of sound lower than recommendation </a:t>
                      </a:r>
                      <a:b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(1440-1445 ± 2.7 m/s vs. 1540 m/s)</a:t>
                      </a:r>
                      <a:endParaRPr lang="en-GB" sz="1200" dirty="0">
                        <a:effectLst/>
                        <a:latin typeface="+mn-lt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extensively validated in the literature so far</a:t>
                      </a:r>
                      <a:endParaRPr lang="en-GB" sz="1200" dirty="0">
                        <a:effectLst/>
                        <a:latin typeface="+mn-lt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Temperature dependency</a:t>
                      </a:r>
                      <a:endParaRPr lang="en-GB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2439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1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A2ADA7-2445-C74A-8BA4-4B93C5EF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study involved phantoms shipped to 8 sites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50A9F1-76B9-3B46-8C6F-6956F14C4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1" y="1210100"/>
            <a:ext cx="2486840" cy="2950058"/>
          </a:xfrm>
        </p:spPr>
        <p:txBody>
          <a:bodyPr>
            <a:normAutofit/>
          </a:bodyPr>
          <a:lstStyle/>
          <a:p>
            <a:r>
              <a:rPr lang="en-GB" sz="1800" dirty="0"/>
              <a:t>Jeff Bamber</a:t>
            </a:r>
          </a:p>
          <a:p>
            <a:r>
              <a:rPr lang="en-GB" sz="1800" dirty="0"/>
              <a:t>Jing Claussen</a:t>
            </a:r>
          </a:p>
          <a:p>
            <a:r>
              <a:rPr lang="en-GB" sz="1800" dirty="0"/>
              <a:t>Ralph Mason</a:t>
            </a:r>
          </a:p>
          <a:p>
            <a:r>
              <a:rPr lang="en-GB" sz="1800" dirty="0"/>
              <a:t>Lacey McNally</a:t>
            </a:r>
          </a:p>
          <a:p>
            <a:r>
              <a:rPr lang="en-GB" sz="1800" dirty="0" err="1"/>
              <a:t>Ruiqing</a:t>
            </a:r>
            <a:r>
              <a:rPr lang="en-GB" sz="1800" dirty="0"/>
              <a:t> Ni</a:t>
            </a:r>
          </a:p>
          <a:p>
            <a:r>
              <a:rPr lang="en-GB" sz="1800" dirty="0"/>
              <a:t>Malini </a:t>
            </a:r>
            <a:r>
              <a:rPr lang="en-GB" sz="1800" dirty="0" err="1"/>
              <a:t>Olivo</a:t>
            </a:r>
            <a:endParaRPr lang="en-GB" sz="1800" dirty="0"/>
          </a:p>
          <a:p>
            <a:r>
              <a:rPr lang="en-GB" sz="1800" dirty="0"/>
              <a:t>Maximillian Waldner</a:t>
            </a:r>
          </a:p>
          <a:p>
            <a:r>
              <a:rPr lang="en-GB" sz="1800" dirty="0" err="1"/>
              <a:t>Kun</a:t>
            </a:r>
            <a:r>
              <a:rPr lang="en-GB" sz="1800" dirty="0"/>
              <a:t> Wang</a:t>
            </a:r>
          </a:p>
          <a:p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C8098-EECE-DA42-B4EC-BE5BEA83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C97DE-A6BB-FA43-A9F1-052DE3DDB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2" b="12869"/>
          <a:stretch/>
        </p:blipFill>
        <p:spPr>
          <a:xfrm>
            <a:off x="628650" y="866681"/>
            <a:ext cx="2500313" cy="3613747"/>
          </a:xfrm>
          <a:prstGeom prst="roundRect">
            <a:avLst>
              <a:gd name="adj" fmla="val 2356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814042-D028-FD4E-A515-9E218C890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3"/>
          <a:stretch/>
        </p:blipFill>
        <p:spPr>
          <a:xfrm>
            <a:off x="3265717" y="874397"/>
            <a:ext cx="2058216" cy="3606031"/>
          </a:xfrm>
          <a:prstGeom prst="roundRect">
            <a:avLst>
              <a:gd name="adj" fmla="val 2502"/>
            </a:avLst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C5ADD8E-B575-2A4A-AA78-FC5371EB7CEB}"/>
              </a:ext>
            </a:extLst>
          </p:cNvPr>
          <p:cNvSpPr txBox="1">
            <a:spLocks/>
          </p:cNvSpPr>
          <p:nvPr/>
        </p:nvSpPr>
        <p:spPr>
          <a:xfrm>
            <a:off x="7741786" y="1202383"/>
            <a:ext cx="1259340" cy="2950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UK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Germany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USA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USA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Switzerland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Singapore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Germany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China</a:t>
            </a:r>
          </a:p>
          <a:p>
            <a:pPr marL="0" indent="0">
              <a:buNone/>
            </a:pP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23A38F-E5F7-6449-BBA5-9F3B2735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D1BCDF-4274-C54D-B404-A11F5C03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Phantoms suffered some mechanical and thermal damage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49AF-36E6-2C4D-BEA2-6BC0DA53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2" descr="P:\IPASC phantom pics\7.jpg">
            <a:extLst>
              <a:ext uri="{FF2B5EF4-FFF2-40B4-BE49-F238E27FC236}">
                <a16:creationId xmlns:a16="http://schemas.microsoft.com/office/drawing/2014/main" id="{3C6BAA5D-1F0B-A54D-A3EA-326150CEF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5" b="24339"/>
          <a:stretch/>
        </p:blipFill>
        <p:spPr bwMode="auto">
          <a:xfrm>
            <a:off x="628650" y="1223495"/>
            <a:ext cx="3686176" cy="2820473"/>
          </a:xfrm>
          <a:prstGeom prst="roundRect">
            <a:avLst>
              <a:gd name="adj" fmla="val 35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D5B9FA-4793-914B-A955-48E16E884C08}"/>
              </a:ext>
            </a:extLst>
          </p:cNvPr>
          <p:cNvCxnSpPr/>
          <p:nvPr/>
        </p:nvCxnSpPr>
        <p:spPr>
          <a:xfrm>
            <a:off x="1736233" y="2176532"/>
            <a:ext cx="103031" cy="1352281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6E58F-2CAC-0F49-9D81-B9A132919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4" t="6646" r="15618" b="5183"/>
          <a:stretch/>
        </p:blipFill>
        <p:spPr>
          <a:xfrm rot="5400000">
            <a:off x="5242908" y="771528"/>
            <a:ext cx="2820474" cy="3724410"/>
          </a:xfrm>
          <a:prstGeom prst="roundRect">
            <a:avLst>
              <a:gd name="adj" fmla="val 3981"/>
            </a:avLst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570A5A-BE38-7D42-BD79-C16ECBE8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B209-0134-4097-A301-E9ABE585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Mineral oil- Polymer composite material is chosen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B4ACC-49CB-4937-BCDE-D85AC1EB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 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54D85-AA0F-4748-95A7-38F97BE7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CE05-41A5-CE4D-9AD6-6F86C0D2763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Grafik 15">
            <a:extLst>
              <a:ext uri="{FF2B5EF4-FFF2-40B4-BE49-F238E27FC236}">
                <a16:creationId xmlns:a16="http://schemas.microsoft.com/office/drawing/2014/main" id="{20D9831F-4B5C-42D5-85B3-B573896E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732915"/>
            <a:ext cx="5747845" cy="2093216"/>
          </a:xfrm>
          <a:prstGeom prst="rect">
            <a:avLst/>
          </a:prstGeom>
        </p:spPr>
      </p:pic>
      <p:graphicFrame>
        <p:nvGraphicFramePr>
          <p:cNvPr id="11" name="Tabelle 9">
            <a:extLst>
              <a:ext uri="{FF2B5EF4-FFF2-40B4-BE49-F238E27FC236}">
                <a16:creationId xmlns:a16="http://schemas.microsoft.com/office/drawing/2014/main" id="{8A160691-39F5-418D-981D-E9630B817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65821"/>
              </p:ext>
            </p:extLst>
          </p:nvPr>
        </p:nvGraphicFramePr>
        <p:xfrm>
          <a:off x="570861" y="3172930"/>
          <a:ext cx="5781523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11307">
                  <a:extLst>
                    <a:ext uri="{9D8B030D-6E8A-4147-A177-3AD203B41FA5}">
                      <a16:colId xmlns:a16="http://schemas.microsoft.com/office/drawing/2014/main" val="3835898080"/>
                    </a:ext>
                  </a:extLst>
                </a:gridCol>
                <a:gridCol w="778103">
                  <a:extLst>
                    <a:ext uri="{9D8B030D-6E8A-4147-A177-3AD203B41FA5}">
                      <a16:colId xmlns:a16="http://schemas.microsoft.com/office/drawing/2014/main" val="3387608707"/>
                    </a:ext>
                  </a:extLst>
                </a:gridCol>
                <a:gridCol w="768288">
                  <a:extLst>
                    <a:ext uri="{9D8B030D-6E8A-4147-A177-3AD203B41FA5}">
                      <a16:colId xmlns:a16="http://schemas.microsoft.com/office/drawing/2014/main" val="3855824761"/>
                    </a:ext>
                  </a:extLst>
                </a:gridCol>
                <a:gridCol w="708773">
                  <a:extLst>
                    <a:ext uri="{9D8B030D-6E8A-4147-A177-3AD203B41FA5}">
                      <a16:colId xmlns:a16="http://schemas.microsoft.com/office/drawing/2014/main" val="3366440563"/>
                    </a:ext>
                  </a:extLst>
                </a:gridCol>
                <a:gridCol w="857526">
                  <a:extLst>
                    <a:ext uri="{9D8B030D-6E8A-4147-A177-3AD203B41FA5}">
                      <a16:colId xmlns:a16="http://schemas.microsoft.com/office/drawing/2014/main" val="3990038555"/>
                    </a:ext>
                  </a:extLst>
                </a:gridCol>
                <a:gridCol w="857526">
                  <a:extLst>
                    <a:ext uri="{9D8B030D-6E8A-4147-A177-3AD203B41FA5}">
                      <a16:colId xmlns:a16="http://schemas.microsoft.com/office/drawing/2014/main" val="2588437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S1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S2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S3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j-lt"/>
                        </a:rPr>
                        <a:t>mean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std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7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/>
                        <a:t>µ</a:t>
                      </a:r>
                      <a:r>
                        <a:rPr lang="en-GB" sz="1400" kern="1200" dirty="0"/>
                        <a:t>a (532 nm) [mm</a:t>
                      </a:r>
                      <a:r>
                        <a:rPr lang="en-GB" sz="1400" kern="1200" baseline="30000" dirty="0"/>
                        <a:t>-1</a:t>
                      </a:r>
                      <a:r>
                        <a:rPr lang="en-GB" sz="1400" kern="1200" dirty="0"/>
                        <a:t>]</a:t>
                      </a:r>
                      <a:endParaRPr lang="de-DE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0.006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0.008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0.0067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0.0012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99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µ</a:t>
                      </a:r>
                      <a:r>
                        <a:rPr lang="de-DE" sz="1400" dirty="0" err="1"/>
                        <a:t>s‘</a:t>
                      </a:r>
                      <a:r>
                        <a:rPr lang="de-DE" sz="1400" dirty="0"/>
                        <a:t> (800 </a:t>
                      </a:r>
                      <a:r>
                        <a:rPr lang="de-DE" sz="1400" dirty="0" err="1"/>
                        <a:t>nm</a:t>
                      </a:r>
                      <a:r>
                        <a:rPr lang="de-DE" sz="1400" dirty="0"/>
                        <a:t>)</a:t>
                      </a:r>
                      <a:r>
                        <a:rPr lang="en-GB" sz="1400" kern="1200" dirty="0"/>
                        <a:t> [mm</a:t>
                      </a:r>
                      <a:r>
                        <a:rPr lang="en-GB" sz="1400" kern="1200" baseline="30000" dirty="0"/>
                        <a:t>-1</a:t>
                      </a:r>
                      <a:r>
                        <a:rPr lang="en-GB" sz="1400" kern="1200" dirty="0"/>
                        <a:t>]</a:t>
                      </a:r>
                      <a:r>
                        <a:rPr lang="de-DE" sz="1400" kern="1200" dirty="0"/>
                        <a:t> </a:t>
                      </a:r>
                      <a:endParaRPr lang="de-DE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0.24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0.27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0.257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0.0153</a:t>
                      </a:r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24605"/>
                  </a:ext>
                </a:extLst>
              </a:tr>
            </a:tbl>
          </a:graphicData>
        </a:graphic>
      </p:graphicFrame>
      <p:pic>
        <p:nvPicPr>
          <p:cNvPr id="12" name="Grafik 4" descr="Ein Bild, das drinnen, Tasse, Tisch, Essen enthält.&#10;&#10;Automatisch generierte Beschreibung">
            <a:extLst>
              <a:ext uri="{FF2B5EF4-FFF2-40B4-BE49-F238E27FC236}">
                <a16:creationId xmlns:a16="http://schemas.microsoft.com/office/drawing/2014/main" id="{E2DF4961-9FE1-4584-981F-F39D3024A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5" t="40718" r="10229" b="45089"/>
          <a:stretch/>
        </p:blipFill>
        <p:spPr>
          <a:xfrm>
            <a:off x="6023112" y="1970570"/>
            <a:ext cx="3120888" cy="7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29582</TotalTime>
  <Words>1084</Words>
  <Application>Microsoft Office PowerPoint</Application>
  <PresentationFormat>On-screen Show (16:9)</PresentationFormat>
  <Paragraphs>270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Current Progress of the Phantom Development Theme</vt:lpstr>
      <vt:lpstr>Phantom Development theme aims to develop stable PAI image quality phantoms with defined optical and acoustic properties</vt:lpstr>
      <vt:lpstr>Develop stable PAI image quality phantoms with defined optical and acoustic properties</vt:lpstr>
      <vt:lpstr>Standardized Phantom Development</vt:lpstr>
      <vt:lpstr>Phantom materials must fulfil certain requirements</vt:lpstr>
      <vt:lpstr>Two materials were initially identified as suitable phantom candidates</vt:lpstr>
      <vt:lpstr>First study involved phantoms shipped to 8 sites</vt:lpstr>
      <vt:lpstr>Phantoms suffered some mechanical and thermal damage</vt:lpstr>
      <vt:lpstr>Mineral oil- Polymer composite material is chosen</vt:lpstr>
      <vt:lpstr>Validation of optical and acoustic properties</vt:lpstr>
      <vt:lpstr>PowerPoint Presentation</vt:lpstr>
      <vt:lpstr>Multicenter  fabrication of a base material </vt:lpstr>
      <vt:lpstr>Phantom Development Theme – Discussion Points</vt:lpstr>
      <vt:lpstr>Discussion Points - Outcome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Joseph</dc:creator>
  <cp:lastModifiedBy>James Joseph</cp:lastModifiedBy>
  <cp:revision>175</cp:revision>
  <cp:lastPrinted>2018-11-09T10:16:50Z</cp:lastPrinted>
  <dcterms:created xsi:type="dcterms:W3CDTF">2018-09-24T13:38:20Z</dcterms:created>
  <dcterms:modified xsi:type="dcterms:W3CDTF">2019-11-04T16:27:58Z</dcterms:modified>
</cp:coreProperties>
</file>